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6"/>
  </p:notesMasterIdLst>
  <p:sldIdLst>
    <p:sldId id="444" r:id="rId2"/>
    <p:sldId id="445" r:id="rId3"/>
    <p:sldId id="446" r:id="rId4"/>
    <p:sldId id="447" r:id="rId5"/>
    <p:sldId id="449" r:id="rId6"/>
    <p:sldId id="467" r:id="rId7"/>
    <p:sldId id="450" r:id="rId8"/>
    <p:sldId id="470" r:id="rId9"/>
    <p:sldId id="451" r:id="rId10"/>
    <p:sldId id="461" r:id="rId11"/>
    <p:sldId id="452" r:id="rId12"/>
    <p:sldId id="471" r:id="rId13"/>
    <p:sldId id="468" r:id="rId14"/>
    <p:sldId id="453" r:id="rId15"/>
    <p:sldId id="465" r:id="rId16"/>
    <p:sldId id="469" r:id="rId17"/>
    <p:sldId id="454" r:id="rId18"/>
    <p:sldId id="455" r:id="rId19"/>
    <p:sldId id="462" r:id="rId20"/>
    <p:sldId id="472" r:id="rId21"/>
    <p:sldId id="473" r:id="rId22"/>
    <p:sldId id="456" r:id="rId23"/>
    <p:sldId id="463" r:id="rId24"/>
    <p:sldId id="45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FEFE"/>
    <a:srgbClr val="FF0000"/>
    <a:srgbClr val="FF388C"/>
    <a:srgbClr val="0070C0"/>
    <a:srgbClr val="FFCCFF"/>
    <a:srgbClr val="FF00FF"/>
    <a:srgbClr val="000066"/>
    <a:srgbClr val="A1BD63"/>
    <a:srgbClr val="0066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9" autoAdjust="0"/>
    <p:restoredTop sz="88482" autoAdjust="0"/>
  </p:normalViewPr>
  <p:slideViewPr>
    <p:cSldViewPr>
      <p:cViewPr>
        <p:scale>
          <a:sx n="75" d="100"/>
          <a:sy n="75" d="100"/>
        </p:scale>
        <p:origin x="304" y="-328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27.348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0 0 24575,'3'0'0,"4"0"0,4 0 0,6 3 0,3 7 0,-2 5 0,-4 2 0,-4 2 0,-4 1 0,-3-4-8191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57.247"/>
    </inkml:context>
    <inkml:brush xml:id="br0">
      <inkml:brushProperty name="width" value="0.05" units="cm"/>
      <inkml:brushProperty name="height" value="0.05" units="cm"/>
      <inkml:brushProperty name="color" value="#FFC800"/>
    </inkml:brush>
  </inkml:definitions>
  <inkml:trace contextRef="#ctx0" brushRef="#br0">34 0 24575,'0'10'0,"-1"-1"0,-1 1 0,1 0 0,-2-1 0,1 1 0,-8 16 0,1 0 0,4-1-1365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32.197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217 98 24575,'-7'9'0,"-1"1"0,2-1 0,-8 14 0,32-74 0,0-3 0,-17 53 0,-1 1 0,0 0 0,0 0 0,0 0 0,0-1 0,0 1 0,0 0 0,0 0 0,0 0 0,0-1 0,0 1 0,0 0 0,0 0 0,0-1 0,0 1 0,0 0 0,0 0 0,0-1 0,0 1 0,0 0 0,0 0 0,0 0 0,0-1 0,0 1 0,0 0 0,0 0 0,-1-1 0,1 1 0,0 0 0,0 0 0,0 0 0,0 0 0,0-1 0,-1 1 0,1 0 0,0 0 0,0 0 0,-1 0 0,-9 4 0,-15 15 0,21-16 0,-19 17 0,-24 25 0,69-83 0,-16 27 0,0 1 0,0-1 0,15-18 0,-32 51 0,11-20 0,-1 1 0,1-1 0,-1 0 0,0 0 0,0 1 0,0-1 0,0 0 0,-1 0 0,1 0 0,0 0 0,-1-1 0,0 1 0,-2 3 0,4-6 0,-1 1 0,1 0 0,0 0 0,-1 0 0,1 0 0,0 0 0,0 0 0,0 0 0,-1-1 0,1 1 0,0 0 0,0 0 0,-1 0 0,1-1 0,0 1 0,0 0 0,0 0 0,0 0 0,0-1 0,-1 1 0,1 0 0,0 0 0,0-1 0,0 1 0,0 0 0,0-1 0,0 1 0,0 0 0,0 0 0,0-1 0,0 1 0,0 0 0,0 0 0,0-1 0,0 1 0,-1-14 0,1 14 0,-1-56 0,1 56 0,0 0 0,0-1 0,0 1 0,0 0 0,0 0 0,0 0 0,0 0 0,0 0 0,0 0 0,0 0 0,0-1 0,0 1 0,0 0 0,0 0 0,0 0 0,0 0 0,-1 0 0,1 0 0,0 0 0,0 0 0,0 0 0,0 0 0,0-1 0,0 1 0,0 0 0,0 0 0,0 0 0,0 0 0,0 0 0,-1 0 0,1 0 0,0 0 0,0 0 0,0 0 0,0 0 0,0 0 0,0 0 0,0 0 0,-1 0 0,1 0 0,0 0 0,0 0 0,0 0 0,0 0 0,0 0 0,0 0 0,0 0 0,0 0 0,-1 0 0,1 0 0,0 0 0,0 0 0,0 0 0,0 0 0,0 1 0,-8 6 0,-4 11 0,-40 81 0,52-99 0,0 0 0,0 0 0,0 0 0,0 0 0,0 0 0,0 1 0,0-1 0,0 0 0,0 0 0,0 0 0,0 0 0,0 0 0,0 0 0,0 0 0,0 0 0,0 0 0,0 0 0,0 0 0,0 0 0,0 0 0,-1 0 0,1 0 0,0 0 0,0 1 0,0-1 0,0 0 0,0 0 0,0 0 0,0 0 0,0 0 0,0 0 0,0 0 0,0 0 0,0 0 0,-1 0 0,1 0 0,0 0 0,0 0 0,0 0 0,0 0 0,0 0 0,0 0 0,0 0 0,0 0 0,0 0 0,0-1 0,0 1 0,0 0 0,-1 0 0,1 0 0,0 0 0,0 0 0,0 0 0,0 0 0,0 0 0,0 0 0,0 0 0,0 0 0,0 0 0,0 0 0,0 0 0,-3-9 0,1-17 0,1 16 0,1 7 0,-1 1 0,0-1 0,1 1 0,-1-1 0,0 1 0,0-1 0,0 1 0,0 0 0,-1-1 0,1 1 0,-1 0 0,1 0 0,-1 0 0,0 0 0,-2-2 0,3 3 0,1 1 0,-1 0 0,1-1 0,0 1 0,-1 0 0,1 0 0,-1 0 0,1 0 0,-1-1 0,1 1 0,-1 0 0,1 0 0,-1 0 0,1 0 0,-1 0 0,1 0 0,-1 0 0,1 0 0,-1 0 0,1 0 0,-1 0 0,1 1 0,-1-1 0,1 0 0,0 0 0,-1 0 0,1 1 0,-1-1 0,0 0 0,0 2 0,0-1 0,0 0 0,0 1 0,1-1 0,-1 1 0,0-1 0,0 1 0,1-1 0,-1 1 0,1-1 0,0 1 0,-1 0 0,1 2 0,-1 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33.178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5 1 24575,'0'1'0,"0"2"0,0 0 0,0 3 0,0 1 0,-1-1 0,0 1 0,0-2 0,1 1 0,-1 0 0,1 0 0,0-1 0,0 0 0,0 0 0,0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33.821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1 0 24575,'0'1'0,"0"1"0,0 0 0,0 2 0,0 1 0,0 1 0,0-1 0,0 0 0,0 0 0,0 1 0,0-1 0,2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37.818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38.199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38.558"/>
    </inkml:context>
    <inkml:brush xml:id="br0">
      <inkml:brushProperty name="width" value="0.05" units="cm"/>
      <inkml:brushProperty name="height" value="0.05" units="cm"/>
      <inkml:brushProperty name="color" value="#FFA200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54.598"/>
    </inkml:context>
    <inkml:brush xml:id="br0">
      <inkml:brushProperty name="width" value="0.05" units="cm"/>
      <inkml:brushProperty name="height" value="0.05" units="cm"/>
      <inkml:brushProperty name="color" value="#FFC800"/>
    </inkml:brush>
  </inkml:definitions>
  <inkml:trace contextRef="#ctx0" brushRef="#br0">124 25 24575,'-1'2'0,"-1"0"0,1 0 0,0 0 0,-1 0 0,1 0 0,0 1 0,0-1 0,1 0 0,-1 1 0,0-1 0,1 0 0,0 1 0,-1-1 0,1 3 0,0-2 0,0-1 0,0 0 0,-1 0 0,1 1 0,-1-1 0,1 0 0,-1 0 0,0 1 0,0-1 0,0 0 0,-2 3 0,3-5 0,0 0 0,0 0 0,0 0 0,0 0 0,0 0 0,-1 1 0,1-1 0,0 0 0,0 0 0,0 0 0,0 0 0,0 0 0,0 0 0,0 0 0,0 0 0,0 0 0,0 0 0,-1 0 0,1 0 0,0 0 0,0 0 0,0 0 0,0 0 0,0 0 0,0 0 0,0 0 0,0 0 0,-1 0 0,1 0 0,0 0 0,0 0 0,0 0 0,0 0 0,0 0 0,0 0 0,0 0 0,0 0 0,0 0 0,-1 0 0,1 0 0,0 0 0,0-1 0,0 1 0,0 0 0,0 0 0,0 0 0,0 0 0,0 0 0,0 0 0,0 0 0,0 0 0,0 0 0,0-1 0,0 1 0,0 0 0,0 0 0,0 0 0,-3-11 0,1-13 0,2 23 0,0 1 0,0 0 0,0 0 0,0-1 0,0 1 0,0 0 0,0 0 0,0-1 0,0 1 0,0 0 0,0 0 0,0-1 0,0 1 0,0 0 0,0 0 0,0-1 0,0 1 0,0 0 0,0 0 0,0-1 0,0 1 0,0 0 0,0 0 0,0-1 0,0 1 0,-1 0 0,1 0 0,0 0 0,0-1 0,0 1 0,0 0 0,-1 0 0,1 0 0,0 0 0,0-1 0,0 1 0,-1 0 0,1 0 0,0 0 0,-6 10 0,-2 19 0,1-4 0,3-22 0,1-17 0,5-18 0,-2 26 0,1-1 0,-1 0 0,0 0 0,0 1 0,0-1 0,-4-12 0,4 19 0,-1-1 0,0 0 0,0 0 0,1 1 0,-1-1 0,0 1 0,0-1 0,0 1 0,0-1 0,0 1 0,0-1 0,0 1 0,0 0 0,0 0 0,0-1 0,0 1 0,0 0 0,0 0 0,0 0 0,0 0 0,-1 0 0,1 0 0,0 0 0,-2 1 0,2-1 0,0 0 0,-1 1 0,1-1 0,-1 0 0,1 0 0,0 1 0,-1-1 0,1 1 0,0-1 0,-1 1 0,1 0 0,0-1 0,0 1 0,0 0 0,0 0 0,0 0 0,0 0 0,-2 2 0,0 13 75,0 0 0,0 17 0,3-24-587,0-13-566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1:09:56.017"/>
    </inkml:context>
    <inkml:brush xml:id="br0">
      <inkml:brushProperty name="width" value="0.05" units="cm"/>
      <inkml:brushProperty name="height" value="0.05" units="cm"/>
      <inkml:brushProperty name="color" value="#FFC800"/>
    </inkml:brush>
  </inkml:definitions>
  <inkml:trace contextRef="#ctx0" brushRef="#br0">8 0 24575,'-1'4'0,"-1"0"0,1-1 0,0 1 0,0 0 0,1 0 0,-1 0 0,1 0 0,0-1 0,0 1 0,0 0 0,0 0 0,2 5 0,-1 4 0,-1-6 184,-1 13-1733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8.4.2022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8.4.2022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urixblog.com/en/2012/11/05/vatican-museums-3d-en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9.xml"/><Relationship Id="rId2" Type="http://schemas.openxmlformats.org/officeDocument/2006/relationships/image" Target="../media/image8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12.png"/><Relationship Id="rId19" Type="http://schemas.openxmlformats.org/officeDocument/2006/relationships/customXml" Target="../ink/ink10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</a:t>
            </a:r>
            <a:r>
              <a:rPr lang="en-US" dirty="0"/>
              <a:t>2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№7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2035" y="6555967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Юрий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Голубинский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лиценз </a:t>
            </a:r>
            <a:r>
              <a:rPr lang="en-US" sz="1400" dirty="0">
                <a:solidFill>
                  <a:schemeClr val="accent1"/>
                </a:solidFill>
                <a:latin typeface="Candara" panose="020E0502030303020204" pitchFamily="34" charset="0"/>
              </a:rPr>
              <a:t>CC-BY-NC, </a:t>
            </a:r>
            <a:r>
              <a:rPr lang="en-US" sz="1400" dirty="0">
                <a:solidFill>
                  <a:schemeClr val="accent1"/>
                </a:solidFill>
                <a:latin typeface="Candara" panose="020E0502030303020204" pitchFamily="34" charset="0"/>
                <a:hlinkClick r:id="rId2"/>
              </a:rPr>
              <a:t>https://urixblog.com/en/2012/11/05/vatican-museums-3d-en/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1028" name="Picture 4" descr="2012, Vatican museums, Rome, Italy, 3D, stereo pair, cross-eyed, crossview, cross view stereo p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524"/>
            <a:ext cx="9144000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529AF8-F537-447A-9A08-642E09774AC8}"/>
              </a:ext>
            </a:extLst>
          </p:cNvPr>
          <p:cNvSpPr txBox="1"/>
          <p:nvPr/>
        </p:nvSpPr>
        <p:spPr>
          <a:xfrm>
            <a:off x="1447800" y="2705724"/>
            <a:ext cx="83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dirty="0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C472F-CC44-442E-8AF8-551E34BC938C}"/>
              </a:ext>
            </a:extLst>
          </p:cNvPr>
          <p:cNvSpPr txBox="1"/>
          <p:nvPr/>
        </p:nvSpPr>
        <p:spPr>
          <a:xfrm>
            <a:off x="2464995" y="784241"/>
            <a:ext cx="457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800" dirty="0"/>
              <a:t>А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44F71-8A85-4CF3-9F9B-410D07BBE6D6}"/>
              </a:ext>
            </a:extLst>
          </p:cNvPr>
          <p:cNvSpPr txBox="1"/>
          <p:nvPr/>
        </p:nvSpPr>
        <p:spPr>
          <a:xfrm>
            <a:off x="6096000" y="2667000"/>
            <a:ext cx="83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dirty="0">
                <a:solidFill>
                  <a:srgbClr val="FF0000"/>
                </a:solidFill>
              </a:rPr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Намерете разликите</a:t>
            </a:r>
          </a:p>
          <a:p>
            <a:pPr lvl="1"/>
            <a:r>
              <a:rPr lang="bg-BG" dirty="0"/>
              <a:t>С програма генерирайте две изображения от случайно пръснати обекти</a:t>
            </a:r>
          </a:p>
          <a:p>
            <a:pPr lvl="1"/>
            <a:r>
              <a:rPr lang="bg-BG" dirty="0"/>
              <a:t>Двете изображения да са почти идентични, но да има малка разлика в един от обектите</a:t>
            </a:r>
          </a:p>
          <a:p>
            <a:pPr lvl="1"/>
            <a:r>
              <a:rPr lang="bg-BG" dirty="0"/>
              <a:t>Разликата да се намира лесно със стереоскопично гледане, но да е много трудно да се намери без такова</a:t>
            </a:r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A1F7-0CE8-4C8D-A15E-E4408A47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E79A8-B69F-469B-A5A6-C223AFDDC178}"/>
              </a:ext>
            </a:extLst>
          </p:cNvPr>
          <p:cNvGrpSpPr/>
          <p:nvPr/>
        </p:nvGrpSpPr>
        <p:grpSpPr>
          <a:xfrm>
            <a:off x="3200400" y="1371600"/>
            <a:ext cx="7467600" cy="3886200"/>
            <a:chOff x="762000" y="1485900"/>
            <a:chExt cx="7467600" cy="3886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8EA273-80C4-43F4-AC2F-6AD789F5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59" t="9876" b="6173"/>
            <a:stretch/>
          </p:blipFill>
          <p:spPr>
            <a:xfrm>
              <a:off x="762000" y="1485900"/>
              <a:ext cx="7467600" cy="38862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04100D-24C8-498A-8151-2981E43AB06D}"/>
                    </a:ext>
                  </a:extLst>
                </p14:cNvPr>
                <p14:cNvContentPartPr/>
                <p14:nvPr/>
              </p14:nvContentPartPr>
              <p14:xfrm>
                <a:off x="4889450" y="3371800"/>
                <a:ext cx="39600" cy="36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04100D-24C8-498A-8151-2981E43AB0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80450" y="3362800"/>
                  <a:ext cx="57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1CE4DB-387B-4510-9474-CC5CB4AAA4FA}"/>
                    </a:ext>
                  </a:extLst>
                </p14:cNvPr>
                <p14:cNvContentPartPr/>
                <p14:nvPr/>
              </p14:nvContentPartPr>
              <p14:xfrm>
                <a:off x="4830348" y="3349118"/>
                <a:ext cx="79200" cy="53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1CE4DB-387B-4510-9474-CC5CB4AAA4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21708" y="3340478"/>
                  <a:ext cx="96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221F23-A626-4654-B618-28396EF0C648}"/>
                    </a:ext>
                  </a:extLst>
                </p14:cNvPr>
                <p14:cNvContentPartPr/>
                <p14:nvPr/>
              </p14:nvContentPartPr>
              <p14:xfrm>
                <a:off x="4820988" y="3354158"/>
                <a:ext cx="1800" cy="3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221F23-A626-4654-B618-28396EF0C6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12348" y="3345518"/>
                  <a:ext cx="19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EAC59D-A75B-4C40-AE28-7A45D1156C4B}"/>
                    </a:ext>
                  </a:extLst>
                </p14:cNvPr>
                <p14:cNvContentPartPr/>
                <p14:nvPr/>
              </p14:nvContentPartPr>
              <p14:xfrm>
                <a:off x="4820988" y="3363878"/>
                <a:ext cx="1080" cy="19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EAC59D-A75B-4C40-AE28-7A45D1156C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12348" y="3354878"/>
                  <a:ext cx="18720" cy="36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0AAEAE-3FCB-491F-94D4-2F8950FC75FF}"/>
                </a:ext>
              </a:extLst>
            </p:cNvPr>
            <p:cNvGrpSpPr/>
            <p:nvPr/>
          </p:nvGrpSpPr>
          <p:grpSpPr>
            <a:xfrm>
              <a:off x="4930788" y="3371798"/>
              <a:ext cx="6480" cy="16200"/>
              <a:chOff x="4930788" y="3371798"/>
              <a:chExt cx="6480" cy="16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9E6627B-C9E5-4254-AD52-C92A56ED7280}"/>
                      </a:ext>
                    </a:extLst>
                  </p14:cNvPr>
                  <p14:cNvContentPartPr/>
                  <p14:nvPr/>
                </p14:nvContentPartPr>
                <p14:xfrm>
                  <a:off x="4933668" y="3371798"/>
                  <a:ext cx="360" cy="3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9E6627B-C9E5-4254-AD52-C92A56ED728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925028" y="336279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E67767F2-FE72-4ED2-99E4-4FD94EABC45B}"/>
                      </a:ext>
                    </a:extLst>
                  </p14:cNvPr>
                  <p14:cNvContentPartPr/>
                  <p14:nvPr/>
                </p14:nvContentPartPr>
                <p14:xfrm>
                  <a:off x="4930788" y="3376478"/>
                  <a:ext cx="360" cy="36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67767F2-FE72-4ED2-99E4-4FD94EABC45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921788" y="336747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16D296F-9181-455F-83D4-D4D943C4C733}"/>
                      </a:ext>
                    </a:extLst>
                  </p14:cNvPr>
                  <p14:cNvContentPartPr/>
                  <p14:nvPr/>
                </p14:nvContentPartPr>
                <p14:xfrm>
                  <a:off x="4936908" y="3387638"/>
                  <a:ext cx="360" cy="36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16D296F-9181-455F-83D4-D4D943C4C73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928268" y="337863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8F2CFC1-CF61-4F48-A3D1-CC8B607E7DD7}"/>
                </a:ext>
              </a:extLst>
            </p:cNvPr>
            <p:cNvGrpSpPr/>
            <p:nvPr/>
          </p:nvGrpSpPr>
          <p:grpSpPr>
            <a:xfrm>
              <a:off x="4953468" y="3371798"/>
              <a:ext cx="71280" cy="48960"/>
              <a:chOff x="4953468" y="3371798"/>
              <a:chExt cx="71280" cy="48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B8752348-85BA-48D5-88FA-8C1A57EC9755}"/>
                      </a:ext>
                    </a:extLst>
                  </p14:cNvPr>
                  <p14:cNvContentPartPr/>
                  <p14:nvPr/>
                </p14:nvContentPartPr>
                <p14:xfrm>
                  <a:off x="4979748" y="3375398"/>
                  <a:ext cx="45000" cy="410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B8752348-85BA-48D5-88FA-8C1A57EC975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971108" y="3366398"/>
                    <a:ext cx="6264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147970D3-F045-4B03-8672-DBC52E298F2F}"/>
                      </a:ext>
                    </a:extLst>
                  </p14:cNvPr>
                  <p14:cNvContentPartPr/>
                  <p14:nvPr/>
                </p14:nvContentPartPr>
                <p14:xfrm>
                  <a:off x="4970748" y="3376478"/>
                  <a:ext cx="2880" cy="3456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147970D3-F045-4B03-8672-DBC52E298F2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962108" y="3367478"/>
                    <a:ext cx="2052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A458A71F-03DC-47BA-AE20-71407A8C6EE7}"/>
                      </a:ext>
                    </a:extLst>
                  </p14:cNvPr>
                  <p14:cNvContentPartPr/>
                  <p14:nvPr/>
                </p14:nvContentPartPr>
                <p14:xfrm>
                  <a:off x="4953468" y="3371798"/>
                  <a:ext cx="12240" cy="489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A458A71F-03DC-47BA-AE20-71407A8C6EE7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944828" y="3362798"/>
                    <a:ext cx="29880" cy="66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988E9A0-E9FB-48BD-8B19-D662F1BED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0" t="9876" r="20836" b="6173"/>
          <a:stretch/>
        </p:blipFill>
        <p:spPr>
          <a:xfrm>
            <a:off x="-1261119" y="1371600"/>
            <a:ext cx="575288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5" t="18750" r="17843" b="2381"/>
          <a:stretch/>
        </p:blipFill>
        <p:spPr bwMode="auto">
          <a:xfrm>
            <a:off x="342900" y="2095500"/>
            <a:ext cx="4203700" cy="3365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5" t="18750" r="17843" b="2381"/>
          <a:stretch/>
        </p:blipFill>
        <p:spPr bwMode="auto">
          <a:xfrm>
            <a:off x="4711700" y="2095500"/>
            <a:ext cx="4203700" cy="3365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3520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Анаглифно</a:t>
            </a:r>
            <a:r>
              <a:rPr lang="bg-BG" dirty="0"/>
              <a:t> отместване</a:t>
            </a:r>
          </a:p>
          <a:p>
            <a:pPr lvl="1"/>
            <a:r>
              <a:rPr lang="bg-BG" dirty="0"/>
              <a:t>Разгледайте </a:t>
            </a:r>
            <a:r>
              <a:rPr lang="bg-BG" dirty="0" err="1"/>
              <a:t>анаглифни</a:t>
            </a:r>
            <a:r>
              <a:rPr lang="bg-BG" dirty="0"/>
              <a:t> (</a:t>
            </a:r>
            <a:r>
              <a:rPr lang="en-US" dirty="0"/>
              <a:t>anaglyph) </a:t>
            </a:r>
            <a:r>
              <a:rPr lang="bg-BG" dirty="0"/>
              <a:t>снимки</a:t>
            </a:r>
          </a:p>
          <a:p>
            <a:pPr lvl="1"/>
            <a:r>
              <a:rPr lang="bg-BG" dirty="0"/>
              <a:t>Отбележете двойният образ на обектите – червеникав и синкав</a:t>
            </a:r>
            <a:endParaRPr lang="en-US" dirty="0"/>
          </a:p>
          <a:p>
            <a:r>
              <a:rPr lang="bg-BG" dirty="0"/>
              <a:t>Въпроси</a:t>
            </a:r>
          </a:p>
          <a:p>
            <a:pPr lvl="1"/>
            <a:r>
              <a:rPr lang="bg-BG" dirty="0"/>
              <a:t>Кога червеникавият е вляво от синкавия и кога е вдясно от него?</a:t>
            </a:r>
          </a:p>
          <a:p>
            <a:pPr lvl="1"/>
            <a:r>
              <a:rPr lang="bg-BG" dirty="0"/>
              <a:t>Кога няма двойни образи?</a:t>
            </a:r>
          </a:p>
          <a:p>
            <a:pPr lvl="1"/>
            <a:r>
              <a:rPr lang="bg-BG" dirty="0"/>
              <a:t>Покажете със схема тези три случая</a:t>
            </a:r>
          </a:p>
        </p:txBody>
      </p:sp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035" y="6555967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НАСА, </a:t>
            </a:r>
            <a:r>
              <a:rPr lang="en-GB" sz="1400" dirty="0">
                <a:solidFill>
                  <a:schemeClr val="accent1"/>
                </a:solidFill>
                <a:latin typeface="Candara" panose="020E0502030303020204" pitchFamily="34" charset="0"/>
              </a:rPr>
              <a:t>https://apod.nasa.gov/apod/image/9707/mars10_st_path_big.jpg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3074" name="Picture 2" descr="https://apod.nasa.gov/apod/image/9707/mars10_st_path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59" y="1657349"/>
            <a:ext cx="6019800" cy="45148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572000" y="4373655"/>
            <a:ext cx="4114801" cy="609600"/>
            <a:chOff x="2271449" y="3964381"/>
            <a:chExt cx="4114801" cy="609600"/>
          </a:xfrm>
        </p:grpSpPr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4975294" y="3964381"/>
              <a:ext cx="141095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Червеното е отляво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2271449" y="3968796"/>
              <a:ext cx="411480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91000" y="689161"/>
            <a:ext cx="1410955" cy="1139639"/>
            <a:chOff x="4975294" y="3964381"/>
            <a:chExt cx="1410955" cy="1139639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4975294" y="3964381"/>
              <a:ext cx="141095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отместване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975294" y="3964381"/>
              <a:ext cx="0" cy="113963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035" y="632460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НАСА, </a:t>
            </a:r>
            <a:r>
              <a:rPr lang="en-GB" sz="1400" dirty="0">
                <a:solidFill>
                  <a:schemeClr val="accent1"/>
                </a:solidFill>
                <a:latin typeface="Candara" panose="020E0502030303020204" pitchFamily="34" charset="0"/>
              </a:rPr>
              <a:t>https://planetary.s3.amazonaws.com/assets/images/4-mars/2013/20130605_pathfinder_rock-garden-3d-final_f840.png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2" descr="Mars Pathfinder'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7" y="1656896"/>
            <a:ext cx="6896100" cy="4515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751844" y="5334000"/>
            <a:ext cx="3048002" cy="609600"/>
            <a:chOff x="3338249" y="3964381"/>
            <a:chExt cx="3048002" cy="609600"/>
          </a:xfrm>
        </p:grpSpPr>
        <p:sp>
          <p:nvSpPr>
            <p:cNvPr id="7" name="Text Placeholder 2"/>
            <p:cNvSpPr txBox="1">
              <a:spLocks/>
            </p:cNvSpPr>
            <p:nvPr/>
          </p:nvSpPr>
          <p:spPr>
            <a:xfrm>
              <a:off x="4975294" y="3964381"/>
              <a:ext cx="141095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Почти няма отместване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3338249" y="3968796"/>
              <a:ext cx="304800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91000" y="728941"/>
            <a:ext cx="1410955" cy="2700059"/>
            <a:chOff x="4975294" y="3964381"/>
            <a:chExt cx="1410955" cy="2700059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4975294" y="3964381"/>
              <a:ext cx="141095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Червеното е отдясно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975294" y="3964381"/>
              <a:ext cx="0" cy="270005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8214658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Поляризация</a:t>
            </a:r>
          </a:p>
          <a:p>
            <a:pPr lvl="1"/>
            <a:r>
              <a:rPr lang="bg-BG" dirty="0"/>
              <a:t>Не всяка вълна има поляризация</a:t>
            </a:r>
          </a:p>
          <a:p>
            <a:pPr lvl="1"/>
            <a:r>
              <a:rPr lang="bg-BG" dirty="0"/>
              <a:t>Опишете и илюстрирайте две различни вълни, които не могат да бъдат поляризирани</a:t>
            </a:r>
          </a:p>
        </p:txBody>
      </p:sp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Анаглифни очила</a:t>
            </a:r>
          </a:p>
          <a:p>
            <a:pPr lvl="1"/>
            <a:r>
              <a:rPr lang="bg-BG" dirty="0"/>
              <a:t>Променете следващия слайд така, както би изглеждал погледнат през червено-сини анаглифни очила</a:t>
            </a:r>
          </a:p>
          <a:p>
            <a:pPr lvl="1"/>
            <a:r>
              <a:rPr lang="bg-BG" dirty="0"/>
              <a:t>Първо през лявото стъкло</a:t>
            </a:r>
          </a:p>
          <a:p>
            <a:pPr lvl="1"/>
            <a:r>
              <a:rPr lang="bg-BG" dirty="0"/>
              <a:t>После през дясното</a:t>
            </a:r>
          </a:p>
          <a:p>
            <a:r>
              <a:rPr lang="bg-BG" dirty="0"/>
              <a:t>Момент</a:t>
            </a:r>
          </a:p>
          <a:p>
            <a:pPr lvl="1"/>
            <a:r>
              <a:rPr lang="bg-BG" dirty="0"/>
              <a:t>Трябва да решите задачата, без да ползвате </a:t>
            </a:r>
            <a:r>
              <a:rPr lang="bg-BG" dirty="0" err="1"/>
              <a:t>анаглифни</a:t>
            </a:r>
            <a:r>
              <a:rPr lang="bg-BG" dirty="0"/>
              <a:t> очила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255" y="947058"/>
            <a:ext cx="883126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004458"/>
            <a:ext cx="8534400" cy="838200"/>
          </a:xfrm>
          <a:prstGeom prst="rect">
            <a:avLst/>
          </a:prstGeom>
          <a:solidFill>
            <a:srgbClr val="72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4"/>
          <p:cNvSpPr/>
          <p:nvPr/>
        </p:nvSpPr>
        <p:spPr>
          <a:xfrm>
            <a:off x="1420906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/>
          <p:cNvSpPr/>
          <p:nvPr/>
        </p:nvSpPr>
        <p:spPr>
          <a:xfrm>
            <a:off x="3258671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/>
          <p:cNvSpPr/>
          <p:nvPr/>
        </p:nvSpPr>
        <p:spPr>
          <a:xfrm>
            <a:off x="5096436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934200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Несиметрична конвергенция</a:t>
            </a:r>
          </a:p>
          <a:p>
            <a:pPr lvl="1"/>
            <a:r>
              <a:rPr lang="bg-BG" dirty="0"/>
              <a:t>При гледане на близък обект конвергенцията на очите е с равни ъгли</a:t>
            </a:r>
          </a:p>
          <a:p>
            <a:pPr lvl="1"/>
            <a:r>
              <a:rPr lang="bg-BG" dirty="0"/>
              <a:t>Предложете пример, при който ъглите на конвергенция не са равни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255" y="947058"/>
            <a:ext cx="883126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004458"/>
            <a:ext cx="8534400" cy="838200"/>
          </a:xfrm>
          <a:prstGeom prst="rect">
            <a:avLst/>
          </a:prstGeom>
          <a:solidFill>
            <a:srgbClr val="72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4"/>
          <p:cNvSpPr/>
          <p:nvPr/>
        </p:nvSpPr>
        <p:spPr>
          <a:xfrm>
            <a:off x="1420906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/>
          <p:cNvSpPr/>
          <p:nvPr/>
        </p:nvSpPr>
        <p:spPr>
          <a:xfrm>
            <a:off x="3258671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/>
          <p:cNvSpPr/>
          <p:nvPr/>
        </p:nvSpPr>
        <p:spPr>
          <a:xfrm>
            <a:off x="5096436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934200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757992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255" y="947058"/>
            <a:ext cx="883126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  <a:p>
            <a:pPr algn="ctr"/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r>
              <a:rPr lang="bg-BG" sz="3200" dirty="0" err="1">
                <a:solidFill>
                  <a:srgbClr val="FF0000"/>
                </a:solidFill>
                <a:latin typeface="Arial Black" panose="020B0A04020102020204" pitchFamily="34" charset="0"/>
              </a:rPr>
              <a:t>ЧЕРВЕН</a:t>
            </a:r>
            <a:r>
              <a:rPr lang="bg-BG" sz="3200" dirty="0" err="1">
                <a:solidFill>
                  <a:srgbClr val="72FEFE"/>
                </a:solidFill>
                <a:latin typeface="Arial Black" panose="020B0A04020102020204" pitchFamily="34" charset="0"/>
              </a:rPr>
              <a:t>СИН</a:t>
            </a:r>
            <a:endParaRPr lang="bg-BG" sz="3200" dirty="0">
              <a:solidFill>
                <a:srgbClr val="72FEFE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004458"/>
            <a:ext cx="8534400" cy="838200"/>
          </a:xfrm>
          <a:prstGeom prst="rect">
            <a:avLst/>
          </a:prstGeom>
          <a:solidFill>
            <a:srgbClr val="72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4"/>
          <p:cNvSpPr/>
          <p:nvPr/>
        </p:nvSpPr>
        <p:spPr>
          <a:xfrm>
            <a:off x="1420906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/>
          <p:cNvSpPr/>
          <p:nvPr/>
        </p:nvSpPr>
        <p:spPr>
          <a:xfrm>
            <a:off x="3258671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Oval 6"/>
          <p:cNvSpPr/>
          <p:nvPr/>
        </p:nvSpPr>
        <p:spPr>
          <a:xfrm>
            <a:off x="5096436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934200" y="3004458"/>
            <a:ext cx="838200" cy="831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16863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Фасетни</a:t>
            </a:r>
            <a:r>
              <a:rPr lang="bg-BG" dirty="0"/>
              <a:t> лещи в дъгата</a:t>
            </a:r>
          </a:p>
          <a:p>
            <a:pPr lvl="1"/>
            <a:r>
              <a:rPr lang="bg-BG" dirty="0"/>
              <a:t>Всяка капка е </a:t>
            </a:r>
            <a:r>
              <a:rPr lang="bg-BG" dirty="0" err="1"/>
              <a:t>микролеща</a:t>
            </a:r>
            <a:r>
              <a:rPr lang="bg-BG" dirty="0"/>
              <a:t>, която пречупва светлината според честотата</a:t>
            </a:r>
          </a:p>
          <a:p>
            <a:pPr lvl="1"/>
            <a:r>
              <a:rPr lang="bg-BG" dirty="0"/>
              <a:t>Излизащите от капката лъчи са с лилавия цвят отгоре и червения отдолу</a:t>
            </a:r>
          </a:p>
          <a:p>
            <a:pPr lvl="1"/>
            <a:r>
              <a:rPr lang="bg-BG" dirty="0"/>
              <a:t>Защо дъгата виждаме с обърнати цветове?</a:t>
            </a:r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04800" y="1676400"/>
            <a:ext cx="8789269" cy="5141734"/>
            <a:chOff x="-609600" y="1943100"/>
            <a:chExt cx="9483825" cy="4161038"/>
          </a:xfrm>
        </p:grpSpPr>
        <p:pic>
          <p:nvPicPr>
            <p:cNvPr id="4" name="Picture 3" descr="C:\Pavel\Courses\Materials\Course.OKG 2012-13\Lectures\29. Stereo graphics\spectrum.pn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 rot="5400000">
              <a:off x="5492466" y="1645648"/>
              <a:ext cx="2253536" cy="3484866"/>
            </a:xfrm>
            <a:prstGeom prst="rect">
              <a:avLst/>
            </a:prstGeom>
            <a:noFill/>
          </p:spPr>
        </p:pic>
        <p:sp>
          <p:nvSpPr>
            <p:cNvPr id="5" name="Oval 4"/>
            <p:cNvSpPr/>
            <p:nvPr/>
          </p:nvSpPr>
          <p:spPr>
            <a:xfrm>
              <a:off x="8229602" y="3116091"/>
              <a:ext cx="644623" cy="48346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/>
            </a:scene3d>
            <a:sp3d>
              <a:bevelT w="374650" h="15875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609600" y="1943100"/>
              <a:ext cx="5943600" cy="4161038"/>
              <a:chOff x="228600" y="2264549"/>
              <a:chExt cx="4594412" cy="4288651"/>
            </a:xfrm>
          </p:grpSpPr>
          <p:sp>
            <p:nvSpPr>
              <p:cNvPr id="7" name="Block Arc 6"/>
              <p:cNvSpPr/>
              <p:nvPr/>
            </p:nvSpPr>
            <p:spPr>
              <a:xfrm rot="16200000">
                <a:off x="990600" y="2800699"/>
                <a:ext cx="3352800" cy="3352800"/>
              </a:xfrm>
              <a:prstGeom prst="blockArc">
                <a:avLst>
                  <a:gd name="adj1" fmla="val 10557310"/>
                  <a:gd name="adj2" fmla="val 10239068"/>
                  <a:gd name="adj3" fmla="val 27780"/>
                </a:avLst>
              </a:prstGeom>
              <a:gradFill flip="none" rotWithShape="1">
                <a:gsLst>
                  <a:gs pos="37000">
                    <a:srgbClr val="A603AB"/>
                  </a:gs>
                  <a:gs pos="44000">
                    <a:srgbClr val="0819FB"/>
                  </a:gs>
                  <a:gs pos="50000">
                    <a:srgbClr val="1A8D48"/>
                  </a:gs>
                  <a:gs pos="58000">
                    <a:srgbClr val="FFFF00">
                      <a:alpha val="78000"/>
                    </a:srgbClr>
                  </a:gs>
                  <a:gs pos="60000">
                    <a:srgbClr val="FFFF00"/>
                  </a:gs>
                  <a:gs pos="69000">
                    <a:srgbClr val="E817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28600" y="4343400"/>
                <a:ext cx="4267200" cy="2209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10800000">
                <a:off x="457200" y="3617259"/>
                <a:ext cx="4267200" cy="73433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0" name="Block Arc 9"/>
              <p:cNvSpPr/>
              <p:nvPr/>
            </p:nvSpPr>
            <p:spPr>
              <a:xfrm>
                <a:off x="516188" y="2264549"/>
                <a:ext cx="4306824" cy="4224528"/>
              </a:xfrm>
              <a:prstGeom prst="blockArc">
                <a:avLst>
                  <a:gd name="adj1" fmla="val 5603481"/>
                  <a:gd name="adj2" fmla="val 5205334"/>
                  <a:gd name="adj3" fmla="val 16529"/>
                </a:avLst>
              </a:prstGeom>
              <a:solidFill>
                <a:srgbClr val="FFFFFF"/>
              </a:solidFill>
              <a:ln>
                <a:solidFill>
                  <a:srgbClr val="D2D2D2"/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Block Arc 10"/>
              <p:cNvSpPr/>
              <p:nvPr/>
            </p:nvSpPr>
            <p:spPr>
              <a:xfrm>
                <a:off x="1654451" y="3573970"/>
                <a:ext cx="2009165" cy="2167850"/>
              </a:xfrm>
              <a:prstGeom prst="blockArc">
                <a:avLst>
                  <a:gd name="adj1" fmla="val 5603481"/>
                  <a:gd name="adj2" fmla="val 5205334"/>
                  <a:gd name="adj3" fmla="val 16529"/>
                </a:avLst>
              </a:prstGeom>
              <a:solidFill>
                <a:srgbClr val="FFFFFF"/>
              </a:solidFill>
              <a:ln>
                <a:solidFill>
                  <a:srgbClr val="D2D2D2"/>
                </a:solidFill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133153" y="1388695"/>
            <a:ext cx="2362202" cy="1199104"/>
            <a:chOff x="3770314" y="4513469"/>
            <a:chExt cx="2980344" cy="119910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3773226" y="4513469"/>
              <a:ext cx="2977432" cy="64196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Лилавото е отгоре,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а червеното – отдолу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770314" y="4513471"/>
              <a:ext cx="2912" cy="11991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65489" y="3391989"/>
            <a:ext cx="2359894" cy="1874146"/>
            <a:chOff x="3773226" y="3281289"/>
            <a:chExt cx="2977432" cy="1874146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3773226" y="4513469"/>
              <a:ext cx="2977432" cy="64196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Лилавото е отдолу,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а червеното – отгоре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 flipV="1">
              <a:off x="6747746" y="3281289"/>
              <a:ext cx="2912" cy="187414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543557" y="1371600"/>
            <a:ext cx="4056887" cy="4540250"/>
            <a:chOff x="2543557" y="1371600"/>
            <a:chExt cx="4056887" cy="4540250"/>
          </a:xfrm>
        </p:grpSpPr>
        <p:sp>
          <p:nvSpPr>
            <p:cNvPr id="21" name="Pie 20"/>
            <p:cNvSpPr/>
            <p:nvPr/>
          </p:nvSpPr>
          <p:spPr>
            <a:xfrm>
              <a:off x="2711450" y="4464050"/>
              <a:ext cx="1447800" cy="1447800"/>
            </a:xfrm>
            <a:prstGeom prst="pie">
              <a:avLst>
                <a:gd name="adj1" fmla="val 17290037"/>
                <a:gd name="adj2" fmla="val 21590749"/>
              </a:avLst>
            </a:prstGeom>
            <a:solidFill>
              <a:srgbClr val="FF388C">
                <a:alpha val="5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Pie 28"/>
            <p:cNvSpPr/>
            <p:nvPr/>
          </p:nvSpPr>
          <p:spPr>
            <a:xfrm flipH="1">
              <a:off x="4984750" y="4454797"/>
              <a:ext cx="1447800" cy="1447800"/>
            </a:xfrm>
            <a:prstGeom prst="pie">
              <a:avLst>
                <a:gd name="adj1" fmla="val 17290037"/>
                <a:gd name="adj2" fmla="val 21590749"/>
              </a:avLst>
            </a:prstGeom>
            <a:solidFill>
              <a:srgbClr val="FF388C">
                <a:alpha val="5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2" name="Group 1"/>
            <p:cNvGrpSpPr/>
            <p:nvPr/>
          </p:nvGrpSpPr>
          <p:grpSpPr>
            <a:xfrm rot="20520000">
              <a:off x="5298506" y="4766461"/>
              <a:ext cx="808541" cy="821140"/>
              <a:chOff x="6096000" y="5860277"/>
              <a:chExt cx="457200" cy="464323"/>
            </a:xfrm>
            <a:effectLst/>
          </p:grpSpPr>
          <p:sp>
            <p:nvSpPr>
              <p:cNvPr id="3" name="Oval 2"/>
              <p:cNvSpPr/>
              <p:nvPr/>
            </p:nvSpPr>
            <p:spPr>
              <a:xfrm>
                <a:off x="6096000" y="586740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extrusionH="6350" contourW="6350" prstMaterial="translucentPowder">
                <a:bevelT w="88900" h="6350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Moon 3"/>
              <p:cNvSpPr/>
              <p:nvPr/>
            </p:nvSpPr>
            <p:spPr>
              <a:xfrm rot="5400000">
                <a:off x="6302960" y="5765999"/>
                <a:ext cx="40043" cy="228600"/>
              </a:xfrm>
              <a:prstGeom prst="moon">
                <a:avLst>
                  <a:gd name="adj" fmla="val 78694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 rot="1126851">
              <a:off x="3041050" y="4766461"/>
              <a:ext cx="808541" cy="816725"/>
              <a:chOff x="6096000" y="5862773"/>
              <a:chExt cx="457200" cy="461827"/>
            </a:xfrm>
            <a:effectLst/>
          </p:grpSpPr>
          <p:sp>
            <p:nvSpPr>
              <p:cNvPr id="6" name="Oval 5"/>
              <p:cNvSpPr/>
              <p:nvPr/>
            </p:nvSpPr>
            <p:spPr>
              <a:xfrm>
                <a:off x="6096000" y="586740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extrusionH="6350" contourW="6350" prstMaterial="translucentPowder">
                <a:bevelT w="88900" h="6350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Moon 6"/>
              <p:cNvSpPr/>
              <p:nvPr/>
            </p:nvSpPr>
            <p:spPr>
              <a:xfrm rot="5400000">
                <a:off x="6304208" y="5767247"/>
                <a:ext cx="37547" cy="228600"/>
              </a:xfrm>
              <a:prstGeom prst="moon">
                <a:avLst>
                  <a:gd name="adj" fmla="val 78694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3444003" y="1766051"/>
              <a:ext cx="1060762" cy="341480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65810" y="1371600"/>
              <a:ext cx="365760" cy="365760"/>
            </a:xfrm>
            <a:prstGeom prst="ellipse">
              <a:avLst/>
            </a:prstGeom>
            <a:solidFill>
              <a:srgbClr val="0070C0">
                <a:alpha val="50196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H="1" flipV="1">
              <a:off x="4625340" y="1764030"/>
              <a:ext cx="1070610" cy="342392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543557" y="5178697"/>
              <a:ext cx="4056887" cy="4324"/>
            </a:xfrm>
            <a:prstGeom prst="straightConnector1">
              <a:avLst/>
            </a:prstGeom>
            <a:ln w="63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944111" y="4481130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α</m:t>
                        </m:r>
                      </m:oMath>
                    </m:oMathPara>
                  </a14:m>
                  <a:endParaRPr lang="en-US" b="0" dirty="0">
                    <a:solidFill>
                      <a:srgbClr val="FF388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111" y="4481130"/>
                  <a:ext cx="370614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763320" y="4488944"/>
                  <a:ext cx="370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α</m:t>
                        </m:r>
                      </m:oMath>
                    </m:oMathPara>
                  </a14:m>
                  <a:endParaRPr lang="en-US" b="0" dirty="0">
                    <a:solidFill>
                      <a:srgbClr val="FF388C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320" y="4488944"/>
                  <a:ext cx="370614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Симетрична конвергенция</a:t>
                </a:r>
              </a:p>
              <a:p>
                <a:pPr lvl="1"/>
                <a:r>
                  <a:rPr lang="bg-BG" dirty="0"/>
                  <a:t>На какво разстояние се намира обект, ако го гледате със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симетрична конвергенция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8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7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6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</a:t>
                </a:r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82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Снимка със самураи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Номерирайте самураите с номера 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според отдалечеността им от нас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Самурай номер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да е най-близкият, а номер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да е най-далечният</a:t>
                </a:r>
              </a:p>
              <a:p>
                <a:pPr lvl="1"/>
                <a:r>
                  <a:rPr lang="bg-BG" dirty="0"/>
                  <a:t>За подреждане в пространството ползвайте или право, или кръстосано гледане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Pavel\Courses\Materials\Course.OKG 2012-13\Lectures\29. Stereo graphics\2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64544" y="1428750"/>
            <a:ext cx="2507456" cy="2350294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3" descr="C:\Pavel\Courses\Materials\Course.OKG 2012-13\Lectures\29. Stereo graphics\2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9144" y="1428750"/>
            <a:ext cx="2507456" cy="2350294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5486400" y="6553200"/>
            <a:ext cx="3671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Енами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Нобукуни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www.t-enami.org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5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Прав и кръстосан поглед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Използвайте пример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0701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от лекцията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Генерирайте два образа за двете очи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Сглобете ги в </a:t>
                </a:r>
                <a:r>
                  <a:rPr lang="bg-BG" dirty="0"/>
                  <a:t>общ слайд, разположени като за кръстосано гледане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2C96-401D-44A7-9C4A-32C897ED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D49E7-466E-4A26-8899-EEA69C255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0000" b="5555"/>
          <a:stretch/>
        </p:blipFill>
        <p:spPr>
          <a:xfrm>
            <a:off x="3175000" y="1605280"/>
            <a:ext cx="5359400" cy="263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22E95-A915-4D57-8FEE-81C2F08A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" t="10224" r="24436" b="5610"/>
          <a:stretch/>
        </p:blipFill>
        <p:spPr>
          <a:xfrm>
            <a:off x="685800" y="1614307"/>
            <a:ext cx="3987800" cy="26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А</a:t>
            </a:r>
          </a:p>
          <a:p>
            <a:pPr lvl="1"/>
            <a:r>
              <a:rPr lang="bg-BG" dirty="0" err="1"/>
              <a:t>Стереоснимка</a:t>
            </a:r>
            <a:r>
              <a:rPr lang="bg-BG" dirty="0"/>
              <a:t> за кръстосан поглед</a:t>
            </a:r>
          </a:p>
          <a:p>
            <a:pPr lvl="1"/>
            <a:r>
              <a:rPr lang="bg-BG" dirty="0"/>
              <a:t>Сложете буквата </a:t>
            </a:r>
            <a:r>
              <a:rPr lang="bg-BG" b="1" dirty="0">
                <a:solidFill>
                  <a:srgbClr val="FF388C"/>
                </a:solidFill>
              </a:rPr>
              <a:t>А</a:t>
            </a:r>
            <a:r>
              <a:rPr lang="bg-BG" dirty="0"/>
              <a:t>, така че да е:</a:t>
            </a:r>
          </a:p>
          <a:p>
            <a:pPr marL="457200" lvl="1" indent="0">
              <a:buNone/>
            </a:pPr>
            <a:r>
              <a:rPr lang="bg-BG" dirty="0"/>
              <a:t>	(а) в предния край на ливадата</a:t>
            </a:r>
          </a:p>
          <a:p>
            <a:pPr marL="457200" lvl="1" indent="0">
              <a:buNone/>
            </a:pPr>
            <a:r>
              <a:rPr lang="bg-BG" dirty="0"/>
              <a:t>	(б) над асфалта вляво от сферата</a:t>
            </a:r>
          </a:p>
          <a:p>
            <a:pPr marL="457200" lvl="1" indent="0">
              <a:buNone/>
            </a:pPr>
            <a:r>
              <a:rPr lang="bg-BG" dirty="0"/>
              <a:t>	(в) зад сферата, точно пред колоните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B0F414-7CBE-46A0-A9F4-228E06EFA096}"/>
              </a:ext>
            </a:extLst>
          </p:cNvPr>
          <p:cNvGrpSpPr/>
          <p:nvPr/>
        </p:nvGrpSpPr>
        <p:grpSpPr>
          <a:xfrm>
            <a:off x="1143000" y="1905000"/>
            <a:ext cx="2590798" cy="4343400"/>
            <a:chOff x="4975294" y="230581"/>
            <a:chExt cx="2590798" cy="43434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BF880D4E-E78C-435D-9DF8-EB367AF997C7}"/>
                </a:ext>
              </a:extLst>
            </p:cNvPr>
            <p:cNvSpPr txBox="1">
              <a:spLocks/>
            </p:cNvSpPr>
            <p:nvPr/>
          </p:nvSpPr>
          <p:spPr>
            <a:xfrm>
              <a:off x="4975294" y="3964381"/>
              <a:ext cx="2590798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Задачата с най-късото заглавие досега в курса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527374-93AF-42CA-9211-1D0FBE1A41FF}"/>
                </a:ext>
              </a:extLst>
            </p:cNvPr>
            <p:cNvCxnSpPr>
              <a:cxnSpLocks/>
            </p:cNvCxnSpPr>
            <p:nvPr/>
          </p:nvCxnSpPr>
          <p:spPr>
            <a:xfrm>
              <a:off x="4975294" y="230581"/>
              <a:ext cx="0" cy="43434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9220</TotalTime>
  <Words>545</Words>
  <Application>Microsoft Office PowerPoint</Application>
  <PresentationFormat>On-screen Show (4:3)</PresentationFormat>
  <Paragraphs>106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Wingdings</vt:lpstr>
      <vt:lpstr>Wingdings 2</vt:lpstr>
      <vt:lpstr>Custom Design</vt:lpstr>
      <vt:lpstr>проф. д-р Павел Бойчев    КИТ-ФМИ-СУ    2022</vt:lpstr>
      <vt:lpstr>Задача №1</vt:lpstr>
      <vt:lpstr>PowerPoint Presentation</vt:lpstr>
      <vt:lpstr>Задача №2</vt:lpstr>
      <vt:lpstr>Задача №3</vt:lpstr>
      <vt:lpstr>PowerPoint Presentation</vt:lpstr>
      <vt:lpstr>Задача №4</vt:lpstr>
      <vt:lpstr>PowerPoint Presentation</vt:lpstr>
      <vt:lpstr>Задача №5</vt:lpstr>
      <vt:lpstr>PowerPoint Presentation</vt:lpstr>
      <vt:lpstr>Задача №6</vt:lpstr>
      <vt:lpstr>PowerPoint Presentation</vt:lpstr>
      <vt:lpstr>PowerPoint Presentation</vt:lpstr>
      <vt:lpstr>Задача №7*</vt:lpstr>
      <vt:lpstr>PowerPoint Presentation</vt:lpstr>
      <vt:lpstr>PowerPoint Presentation</vt:lpstr>
      <vt:lpstr>Задача №8*</vt:lpstr>
      <vt:lpstr>Задача №9**</vt:lpstr>
      <vt:lpstr>PowerPoint Presentation</vt:lpstr>
      <vt:lpstr>PowerPoint Presentation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Pavla Manova</cp:lastModifiedBy>
  <cp:revision>565</cp:revision>
  <dcterms:created xsi:type="dcterms:W3CDTF">2013-12-13T09:03:57Z</dcterms:created>
  <dcterms:modified xsi:type="dcterms:W3CDTF">2022-04-08T11:43:46Z</dcterms:modified>
</cp:coreProperties>
</file>